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5DCD-415C-4F16-AD0E-4368111025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9EA33379-EECE-4102-9FA5-0A983E61D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8B126492-C64F-48C0-AD82-9896237499E7}"/>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0FE6CA10-0484-4E68-9F6B-31DEEF5FDBE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DEDFB591-2CFD-4280-B440-D397F7D6573A}"/>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235520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6A3B-16B3-4E75-A65C-D0E7BE2274A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C83C603-79FD-44E5-A496-65CFB2688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3E1A875-784B-4D26-ACA1-1764C956B54F}"/>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91CBD328-FDB4-4746-99C4-30781A7745E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190171A-4918-454C-A0DD-5476D4BFDF41}"/>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91351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E7881-A3AD-48C4-9F11-B3ABE5A76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F906DCBC-6278-4C0D-9BCD-1C11F2B6FD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83D3884-CAD9-42CD-B0E1-0CAB0D729271}"/>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8CB65614-D09E-4E9C-9B86-BB4E3AEDF95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B6F9611-55E9-4863-BD0C-6B94686EB7B4}"/>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66861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62E2-D23A-4D96-84B3-4B3DB4AFD0F2}"/>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A790B3B-6D0D-4B41-B962-309F4E506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EFBC0DB-A047-4618-93CE-11355EEB7E51}"/>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C89C89CF-AE48-45A5-B143-D40AE9F749E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55A82BB-E4DE-4D2F-A3B6-2D35C8D036B8}"/>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64134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D7CE-A5E4-45E0-951E-1AA4437F1E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B393AFC8-B1FB-4543-92CA-9E61DD8BD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9725F5-5C46-4674-BA24-83A852855951}"/>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5AD96324-76EB-4B49-8C10-8691F383EFD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731DA37-A90C-4FD8-9BB9-E2111BF173E9}"/>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4130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7102-05EA-4506-9CBF-55060C1F3BF1}"/>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1172E05-49F4-4F41-BE8F-B918BBF05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5011F08C-6C67-4513-AB04-4933B75B76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C40BC3A-9C91-4FE0-8C78-15B62CD49901}"/>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6" name="Footer Placeholder 5">
            <a:extLst>
              <a:ext uri="{FF2B5EF4-FFF2-40B4-BE49-F238E27FC236}">
                <a16:creationId xmlns:a16="http://schemas.microsoft.com/office/drawing/2014/main" id="{B3318C21-9C9C-4754-94FC-20AB34D647C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9882C80-E277-4147-B339-5BBE9E13117D}"/>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72924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C69F-97EB-4EF1-8651-405D119AF3A1}"/>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7EF0FD2-C08E-415E-8EF1-6ED55CB6B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A08B7-C84F-4C19-AB01-B92C346AD3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EE219DF3-5924-4712-832A-F9CCE7390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2DE81-CCC5-4695-917D-2C7C81F55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A0823B29-144D-4799-8586-4252375BAC0B}"/>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8" name="Footer Placeholder 7">
            <a:extLst>
              <a:ext uri="{FF2B5EF4-FFF2-40B4-BE49-F238E27FC236}">
                <a16:creationId xmlns:a16="http://schemas.microsoft.com/office/drawing/2014/main" id="{C6332D77-6830-4E96-9C15-5974125B35AA}"/>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124C9E7-397F-4355-99D3-EE807BA86330}"/>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9284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4B5B-76EF-49BD-8EBE-DC5CF0AC1F03}"/>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2C56B1B-A03C-4447-A471-A01875BEF9ED}"/>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4" name="Footer Placeholder 3">
            <a:extLst>
              <a:ext uri="{FF2B5EF4-FFF2-40B4-BE49-F238E27FC236}">
                <a16:creationId xmlns:a16="http://schemas.microsoft.com/office/drawing/2014/main" id="{2E1818FF-2C64-4C1A-9B2D-C6F9F0304327}"/>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ABCC0066-A56A-4A67-99CA-2ED85A75BA8E}"/>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204749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6221-91BD-4F0B-93D2-8537C4A0EB61}"/>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3" name="Footer Placeholder 2">
            <a:extLst>
              <a:ext uri="{FF2B5EF4-FFF2-40B4-BE49-F238E27FC236}">
                <a16:creationId xmlns:a16="http://schemas.microsoft.com/office/drawing/2014/main" id="{B8DF245A-BC12-4A7F-9F6B-1C5EF22C5D13}"/>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02031DF2-3873-4576-9CD8-50F21ED79EC4}"/>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28319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E890-F9B6-4770-945E-509A6A5D6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386D2B7-68CD-4D0E-A9E4-A4FA03BF3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6730F402-DE6B-46DB-A333-737FE5750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847AA-6FF6-481B-A5BE-F07FD9354FE0}"/>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6" name="Footer Placeholder 5">
            <a:extLst>
              <a:ext uri="{FF2B5EF4-FFF2-40B4-BE49-F238E27FC236}">
                <a16:creationId xmlns:a16="http://schemas.microsoft.com/office/drawing/2014/main" id="{2A85CD5C-76E2-4C1C-AB19-EB01A312771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A90CBFB6-D5BE-46FC-9657-D123A48B0C08}"/>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17018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33D3-4445-435F-AA79-B48312F01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2064833-08C2-450B-B96F-003FBA218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06588805-1212-413E-A4FB-5CF279433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FD70A-1A39-41F9-8BB0-B14EA18BDA3A}"/>
              </a:ext>
            </a:extLst>
          </p:cNvPr>
          <p:cNvSpPr>
            <a:spLocks noGrp="1"/>
          </p:cNvSpPr>
          <p:nvPr>
            <p:ph type="dt" sz="half" idx="10"/>
          </p:nvPr>
        </p:nvSpPr>
        <p:spPr/>
        <p:txBody>
          <a:bodyPr/>
          <a:lstStyle/>
          <a:p>
            <a:fld id="{318EE9B9-0AD9-4F75-8642-B78C1A1E3E75}" type="datetimeFigureOut">
              <a:rPr lang="en-PH" smtClean="0"/>
              <a:t>29/10/2021</a:t>
            </a:fld>
            <a:endParaRPr lang="en-PH"/>
          </a:p>
        </p:txBody>
      </p:sp>
      <p:sp>
        <p:nvSpPr>
          <p:cNvPr id="6" name="Footer Placeholder 5">
            <a:extLst>
              <a:ext uri="{FF2B5EF4-FFF2-40B4-BE49-F238E27FC236}">
                <a16:creationId xmlns:a16="http://schemas.microsoft.com/office/drawing/2014/main" id="{16D4C268-A93F-4630-BD0E-584DC3B0AA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20C85BB-90EF-4397-A61A-D273B4231E6F}"/>
              </a:ext>
            </a:extLst>
          </p:cNvPr>
          <p:cNvSpPr>
            <a:spLocks noGrp="1"/>
          </p:cNvSpPr>
          <p:nvPr>
            <p:ph type="sldNum" sz="quarter" idx="12"/>
          </p:nvPr>
        </p:nvSpPr>
        <p:spPr/>
        <p:txBody>
          <a:bodyPr/>
          <a:lstStyle/>
          <a:p>
            <a:fld id="{DEFDD0C2-B4E1-47F4-9665-BE9A6A160DC9}" type="slidenum">
              <a:rPr lang="en-PH" smtClean="0"/>
              <a:t>‹#›</a:t>
            </a:fld>
            <a:endParaRPr lang="en-PH"/>
          </a:p>
        </p:txBody>
      </p:sp>
    </p:spTree>
    <p:extLst>
      <p:ext uri="{BB962C8B-B14F-4D97-AF65-F5344CB8AC3E}">
        <p14:creationId xmlns:p14="http://schemas.microsoft.com/office/powerpoint/2010/main" val="345838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E876A-57E8-4C4A-BA95-645C92A21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53D41145-5AB6-455F-BA79-D7FE0069B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02D379E-A89E-4E35-9B83-0BB4506FD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E9B9-0AD9-4F75-8642-B78C1A1E3E75}" type="datetimeFigureOut">
              <a:rPr lang="en-PH" smtClean="0"/>
              <a:t>29/10/2021</a:t>
            </a:fld>
            <a:endParaRPr lang="en-PH"/>
          </a:p>
        </p:txBody>
      </p:sp>
      <p:sp>
        <p:nvSpPr>
          <p:cNvPr id="5" name="Footer Placeholder 4">
            <a:extLst>
              <a:ext uri="{FF2B5EF4-FFF2-40B4-BE49-F238E27FC236}">
                <a16:creationId xmlns:a16="http://schemas.microsoft.com/office/drawing/2014/main" id="{AA6554FD-E2D3-4007-AEE7-0D433B1FD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395DFE8A-859E-4628-BE6F-B0B71DE4B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D0C2-B4E1-47F4-9665-BE9A6A160DC9}" type="slidenum">
              <a:rPr lang="en-PH" smtClean="0"/>
              <a:t>‹#›</a:t>
            </a:fld>
            <a:endParaRPr lang="en-PH"/>
          </a:p>
        </p:txBody>
      </p:sp>
    </p:spTree>
    <p:extLst>
      <p:ext uri="{BB962C8B-B14F-4D97-AF65-F5344CB8AC3E}">
        <p14:creationId xmlns:p14="http://schemas.microsoft.com/office/powerpoint/2010/main" val="249351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231D4-26EB-4EB0-ADA0-2BB42906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0A06AD40-81C0-4CA6-BD5F-4BE9EFF03362}"/>
              </a:ext>
            </a:extLst>
          </p:cNvPr>
          <p:cNvGrpSpPr/>
          <p:nvPr/>
        </p:nvGrpSpPr>
        <p:grpSpPr>
          <a:xfrm>
            <a:off x="9456581" y="4632047"/>
            <a:ext cx="1324489" cy="1239684"/>
            <a:chOff x="9456581" y="4632047"/>
            <a:chExt cx="1324489" cy="1239684"/>
          </a:xfrm>
        </p:grpSpPr>
        <p:sp>
          <p:nvSpPr>
            <p:cNvPr id="18" name="Oval 17">
              <a:extLst>
                <a:ext uri="{FF2B5EF4-FFF2-40B4-BE49-F238E27FC236}">
                  <a16:creationId xmlns:a16="http://schemas.microsoft.com/office/drawing/2014/main" id="{AEDC9F55-E256-4D45-8831-B8B12C13C2F5}"/>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16" name="Picture 15">
              <a:extLst>
                <a:ext uri="{FF2B5EF4-FFF2-40B4-BE49-F238E27FC236}">
                  <a16:creationId xmlns:a16="http://schemas.microsoft.com/office/drawing/2014/main" id="{85BC127B-207A-4AE4-859A-AEB0E4B16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33" b="100000" l="0" r="100000"/>
                    </a14:imgEffect>
                  </a14:imgLayer>
                </a14:imgProps>
              </a:ext>
              <a:ext uri="{28A0092B-C50C-407E-A947-70E740481C1C}">
                <a14:useLocalDpi xmlns:a14="http://schemas.microsoft.com/office/drawing/2010/main" val="0"/>
              </a:ext>
            </a:extLst>
          </a:blip>
          <a:srcRect l="12632" t="6899" b="7217"/>
          <a:stretch/>
        </p:blipFill>
        <p:spPr>
          <a:xfrm>
            <a:off x="0" y="237728"/>
            <a:ext cx="4793229" cy="6620272"/>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6">
            <a:extLst>
              <a:ext uri="{28A0092B-C50C-407E-A947-70E740481C1C}">
                <a14:useLocalDpi xmlns:a14="http://schemas.microsoft.com/office/drawing/2010/main" val="0"/>
              </a:ext>
            </a:extLst>
          </a:blip>
          <a:srcRect r="61088"/>
          <a:stretch/>
        </p:blipFill>
        <p:spPr>
          <a:xfrm>
            <a:off x="3072684" y="401945"/>
            <a:ext cx="2753032" cy="2830020"/>
          </a:xfrm>
          <a:prstGeom prst="rect">
            <a:avLst/>
          </a:prstGeom>
        </p:spPr>
      </p:pic>
      <p:pic>
        <p:nvPicPr>
          <p:cNvPr id="10" name="Picture 9">
            <a:extLst>
              <a:ext uri="{FF2B5EF4-FFF2-40B4-BE49-F238E27FC236}">
                <a16:creationId xmlns:a16="http://schemas.microsoft.com/office/drawing/2014/main" id="{C94655CD-55DA-48C3-A3D8-1283ABCCE060}"/>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l="38912" r="3281"/>
          <a:stretch/>
        </p:blipFill>
        <p:spPr>
          <a:xfrm>
            <a:off x="5673264" y="432295"/>
            <a:ext cx="4045974" cy="2799670"/>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4449200" y="3262315"/>
            <a:ext cx="5201161" cy="923330"/>
          </a:xfrm>
          <a:prstGeom prst="rect">
            <a:avLst/>
          </a:prstGeom>
          <a:noFill/>
        </p:spPr>
        <p:txBody>
          <a:bodyPr wrap="squar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Zandro V. Ariston</a:t>
            </a:r>
          </a:p>
        </p:txBody>
      </p:sp>
      <p:sp>
        <p:nvSpPr>
          <p:cNvPr id="12" name="Rectangle 11">
            <a:extLst>
              <a:ext uri="{FF2B5EF4-FFF2-40B4-BE49-F238E27FC236}">
                <a16:creationId xmlns:a16="http://schemas.microsoft.com/office/drawing/2014/main" id="{FB2453EE-F4A7-45AB-8B7E-DD65021D118B}"/>
              </a:ext>
            </a:extLst>
          </p:cNvPr>
          <p:cNvSpPr/>
          <p:nvPr/>
        </p:nvSpPr>
        <p:spPr>
          <a:xfrm>
            <a:off x="4380481" y="3983153"/>
            <a:ext cx="4861948" cy="707886"/>
          </a:xfrm>
          <a:prstGeom prst="rect">
            <a:avLst/>
          </a:prstGeom>
          <a:noFill/>
        </p:spPr>
        <p:txBody>
          <a:bodyPr wrap="square" lIns="91440" tIns="45720" rIns="91440" bIns="45720">
            <a:spAutoFit/>
          </a:bodyPr>
          <a:lstStyle/>
          <a:p>
            <a:pPr algn="ctr"/>
            <a:r>
              <a:rPr lang="en-US" sz="4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Teacher – III </a:t>
            </a:r>
          </a:p>
        </p:txBody>
      </p:sp>
    </p:spTree>
    <p:extLst>
      <p:ext uri="{BB962C8B-B14F-4D97-AF65-F5344CB8AC3E}">
        <p14:creationId xmlns:p14="http://schemas.microsoft.com/office/powerpoint/2010/main" val="74748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231D4-26EB-4EB0-ADA0-2BB42906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0A06AD40-81C0-4CA6-BD5F-4BE9EFF03362}"/>
              </a:ext>
            </a:extLst>
          </p:cNvPr>
          <p:cNvGrpSpPr/>
          <p:nvPr/>
        </p:nvGrpSpPr>
        <p:grpSpPr>
          <a:xfrm>
            <a:off x="9456581" y="4632047"/>
            <a:ext cx="1324489" cy="1239684"/>
            <a:chOff x="9456581" y="4632047"/>
            <a:chExt cx="1324489" cy="1239684"/>
          </a:xfrm>
        </p:grpSpPr>
        <p:sp>
          <p:nvSpPr>
            <p:cNvPr id="18" name="Oval 17">
              <a:extLst>
                <a:ext uri="{FF2B5EF4-FFF2-40B4-BE49-F238E27FC236}">
                  <a16:creationId xmlns:a16="http://schemas.microsoft.com/office/drawing/2014/main" id="{AEDC9F55-E256-4D45-8831-B8B12C13C2F5}"/>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16" name="Picture 15">
              <a:extLst>
                <a:ext uri="{FF2B5EF4-FFF2-40B4-BE49-F238E27FC236}">
                  <a16:creationId xmlns:a16="http://schemas.microsoft.com/office/drawing/2014/main" id="{85BC127B-207A-4AE4-859A-AEB0E4B16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33" b="100000" l="0" r="100000"/>
                    </a14:imgEffect>
                  </a14:imgLayer>
                </a14:imgProps>
              </a:ext>
              <a:ext uri="{28A0092B-C50C-407E-A947-70E740481C1C}">
                <a14:useLocalDpi xmlns:a14="http://schemas.microsoft.com/office/drawing/2010/main" val="0"/>
              </a:ext>
            </a:extLst>
          </a:blip>
          <a:srcRect l="12632" t="6899" b="7217"/>
          <a:stretch/>
        </p:blipFill>
        <p:spPr>
          <a:xfrm>
            <a:off x="0" y="237728"/>
            <a:ext cx="4793229" cy="6620272"/>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6">
            <a:extLst>
              <a:ext uri="{28A0092B-C50C-407E-A947-70E740481C1C}">
                <a14:useLocalDpi xmlns:a14="http://schemas.microsoft.com/office/drawing/2010/main" val="0"/>
              </a:ext>
            </a:extLst>
          </a:blip>
          <a:srcRect r="61088"/>
          <a:stretch/>
        </p:blipFill>
        <p:spPr>
          <a:xfrm>
            <a:off x="2769078" y="416866"/>
            <a:ext cx="1680122" cy="1727106"/>
          </a:xfrm>
          <a:prstGeom prst="rect">
            <a:avLst/>
          </a:prstGeom>
        </p:spPr>
      </p:pic>
      <p:pic>
        <p:nvPicPr>
          <p:cNvPr id="10" name="Picture 9">
            <a:extLst>
              <a:ext uri="{FF2B5EF4-FFF2-40B4-BE49-F238E27FC236}">
                <a16:creationId xmlns:a16="http://schemas.microsoft.com/office/drawing/2014/main" id="{C94655CD-55DA-48C3-A3D8-1283ABCCE060}"/>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l="38912" r="3281"/>
          <a:stretch/>
        </p:blipFill>
        <p:spPr>
          <a:xfrm>
            <a:off x="4364525" y="196784"/>
            <a:ext cx="3115894" cy="2156088"/>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3927872" y="3736500"/>
            <a:ext cx="5201161" cy="707886"/>
          </a:xfrm>
          <a:prstGeom prst="rect">
            <a:avLst/>
          </a:prstGeom>
          <a:noFill/>
        </p:spPr>
        <p:txBody>
          <a:bodyPr wrap="square" lIns="91440" tIns="45720" rIns="91440" bIns="45720">
            <a:spAutoFit/>
          </a:bodyPr>
          <a:lstStyle/>
          <a:p>
            <a:pPr algn="ctr"/>
            <a:r>
              <a:rPr lang="en-US" sz="4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Zandro V. Ariston</a:t>
            </a:r>
          </a:p>
        </p:txBody>
      </p:sp>
      <p:sp>
        <p:nvSpPr>
          <p:cNvPr id="12" name="Rectangle 11">
            <a:extLst>
              <a:ext uri="{FF2B5EF4-FFF2-40B4-BE49-F238E27FC236}">
                <a16:creationId xmlns:a16="http://schemas.microsoft.com/office/drawing/2014/main" id="{FB2453EE-F4A7-45AB-8B7E-DD65021D118B}"/>
              </a:ext>
            </a:extLst>
          </p:cNvPr>
          <p:cNvSpPr/>
          <p:nvPr/>
        </p:nvSpPr>
        <p:spPr>
          <a:xfrm>
            <a:off x="4136566" y="4186666"/>
            <a:ext cx="4861948" cy="523220"/>
          </a:xfrm>
          <a:prstGeom prst="rect">
            <a:avLst/>
          </a:prstGeom>
          <a:noFill/>
        </p:spPr>
        <p:txBody>
          <a:bodyPr wrap="square" lIns="91440" tIns="45720" rIns="91440" bIns="45720">
            <a:spAutoFit/>
          </a:bodyPr>
          <a:lstStyle/>
          <a:p>
            <a:pPr algn="ctr"/>
            <a:r>
              <a:rPr lang="en-US" sz="28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Teacher – III </a:t>
            </a:r>
          </a:p>
        </p:txBody>
      </p:sp>
      <p:sp>
        <p:nvSpPr>
          <p:cNvPr id="13" name="Rectangle 12">
            <a:extLst>
              <a:ext uri="{FF2B5EF4-FFF2-40B4-BE49-F238E27FC236}">
                <a16:creationId xmlns:a16="http://schemas.microsoft.com/office/drawing/2014/main" id="{6DC270DB-5748-4F5F-9183-600C51EE0421}"/>
              </a:ext>
            </a:extLst>
          </p:cNvPr>
          <p:cNvSpPr/>
          <p:nvPr/>
        </p:nvSpPr>
        <p:spPr>
          <a:xfrm>
            <a:off x="2881269" y="1907059"/>
            <a:ext cx="6822288" cy="1754326"/>
          </a:xfrm>
          <a:prstGeom prst="rect">
            <a:avLst/>
          </a:prstGeom>
          <a:noFill/>
        </p:spPr>
        <p:txBody>
          <a:bodyPr wrap="squar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Lets Jump to Hands-on Activity</a:t>
            </a:r>
          </a:p>
        </p:txBody>
      </p:sp>
    </p:spTree>
    <p:extLst>
      <p:ext uri="{BB962C8B-B14F-4D97-AF65-F5344CB8AC3E}">
        <p14:creationId xmlns:p14="http://schemas.microsoft.com/office/powerpoint/2010/main" val="42365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19" presetClass="emph" presetSubtype="0" repeatCount="indefinite" fill="hold" grpId="0" nodeType="afterEffect">
                                  <p:stCondLst>
                                    <p:cond delay="0"/>
                                  </p:stCondLst>
                                  <p:iterate type="lt">
                                    <p:tmPct val="20000"/>
                                  </p:iterate>
                                  <p:childTnLst>
                                    <p:animClr clrSpc="rgb" dir="cw">
                                      <p:cBhvr override="childStyle">
                                        <p:cTn id="11" dur="500" fill="hold"/>
                                        <p:tgtEl>
                                          <p:spTgt spid="13">
                                            <p:txEl>
                                              <p:pRg st="0" end="0"/>
                                            </p:txEl>
                                          </p:spTgt>
                                        </p:tgtEl>
                                        <p:attrNameLst>
                                          <p:attrName>style.color</p:attrName>
                                        </p:attrNameLst>
                                      </p:cBhvr>
                                      <p:to>
                                        <a:srgbClr val="F71A09"/>
                                      </p:to>
                                    </p:animClr>
                                    <p:animClr clrSpc="rgb" dir="cw">
                                      <p:cBhvr>
                                        <p:cTn id="12" dur="500" fill="hold"/>
                                        <p:tgtEl>
                                          <p:spTgt spid="13">
                                            <p:txEl>
                                              <p:pRg st="0" end="0"/>
                                            </p:txEl>
                                          </p:spTgt>
                                        </p:tgtEl>
                                        <p:attrNameLst>
                                          <p:attrName>fillcolor</p:attrName>
                                        </p:attrNameLst>
                                      </p:cBhvr>
                                      <p:to>
                                        <a:srgbClr val="F71A09"/>
                                      </p:to>
                                    </p:animClr>
                                    <p:set>
                                      <p:cBhvr>
                                        <p:cTn id="13" dur="500" fill="hold"/>
                                        <p:tgtEl>
                                          <p:spTgt spid="13">
                                            <p:txEl>
                                              <p:pRg st="0" end="0"/>
                                            </p:txEl>
                                          </p:spTgt>
                                        </p:tgtEl>
                                        <p:attrNameLst>
                                          <p:attrName>fill.type</p:attrName>
                                        </p:attrNameLst>
                                      </p:cBhvr>
                                      <p:to>
                                        <p:strVal val="solid"/>
                                      </p:to>
                                    </p:set>
                                    <p:set>
                                      <p:cBhvr>
                                        <p:cTn id="14" dur="500" fill="hold"/>
                                        <p:tgtEl>
                                          <p:spTgt spid="13">
                                            <p:txEl>
                                              <p:pRg st="0" end="0"/>
                                            </p:txEl>
                                          </p:spTgt>
                                        </p:tgtEl>
                                        <p:attrNameLst>
                                          <p:attrName>fill.on</p:attrName>
                                        </p:attrNameLst>
                                      </p:cBhvr>
                                      <p:to>
                                        <p:strVal val="true"/>
                                      </p:to>
                                    </p:set>
                                  </p:childTnLst>
                                </p:cTn>
                              </p:par>
                              <p:par>
                                <p:cTn id="15"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16" dur="500" accel="50000" decel="50000" autoRev="1" fill="hold">
                                          <p:stCondLst>
                                            <p:cond delay="0"/>
                                          </p:stCondLst>
                                        </p:cTn>
                                        <p:tgtEl>
                                          <p:spTgt spid="13">
                                            <p:txEl>
                                              <p:pRg st="0" end="0"/>
                                            </p:txEl>
                                          </p:spTgt>
                                        </p:tgtEl>
                                        <p:attrNameLst>
                                          <p:attrName>ppt_x</p:attrName>
                                          <p:attrName>ppt_y</p:attrName>
                                        </p:attrNameLst>
                                      </p:cBhvr>
                                    </p:animMotion>
                                    <p:animRot by="1500000">
                                      <p:cBhvr>
                                        <p:cTn id="17" dur="250" fill="hold">
                                          <p:stCondLst>
                                            <p:cond delay="0"/>
                                          </p:stCondLst>
                                        </p:cTn>
                                        <p:tgtEl>
                                          <p:spTgt spid="13">
                                            <p:txEl>
                                              <p:pRg st="0" end="0"/>
                                            </p:txEl>
                                          </p:spTgt>
                                        </p:tgtEl>
                                        <p:attrNameLst>
                                          <p:attrName>r</p:attrName>
                                        </p:attrNameLst>
                                      </p:cBhvr>
                                    </p:animRot>
                                    <p:animRot by="-1500000">
                                      <p:cBhvr>
                                        <p:cTn id="18" dur="250" fill="hold">
                                          <p:stCondLst>
                                            <p:cond delay="250"/>
                                          </p:stCondLst>
                                        </p:cTn>
                                        <p:tgtEl>
                                          <p:spTgt spid="13">
                                            <p:txEl>
                                              <p:pRg st="0" end="0"/>
                                            </p:txEl>
                                          </p:spTgt>
                                        </p:tgtEl>
                                        <p:attrNameLst>
                                          <p:attrName>r</p:attrName>
                                        </p:attrNameLst>
                                      </p:cBhvr>
                                    </p:animRot>
                                    <p:animRot by="-1500000">
                                      <p:cBhvr>
                                        <p:cTn id="19" dur="250" fill="hold">
                                          <p:stCondLst>
                                            <p:cond delay="500"/>
                                          </p:stCondLst>
                                        </p:cTn>
                                        <p:tgtEl>
                                          <p:spTgt spid="13">
                                            <p:txEl>
                                              <p:pRg st="0" end="0"/>
                                            </p:txEl>
                                          </p:spTgt>
                                        </p:tgtEl>
                                        <p:attrNameLst>
                                          <p:attrName>r</p:attrName>
                                        </p:attrNameLst>
                                      </p:cBhvr>
                                    </p:animRot>
                                    <p:animRot by="1500000">
                                      <p:cBhvr>
                                        <p:cTn id="20" dur="250" fill="hold">
                                          <p:stCondLst>
                                            <p:cond delay="750"/>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3"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b="11862"/>
          <a:stretch/>
        </p:blipFill>
        <p:spPr>
          <a:xfrm>
            <a:off x="-1" y="0"/>
            <a:ext cx="12192001" cy="6921328"/>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3">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2347414" y="539084"/>
            <a:ext cx="9580720" cy="861774"/>
          </a:xfrm>
          <a:prstGeom prst="rect">
            <a:avLst/>
          </a:prstGeom>
          <a:noFill/>
        </p:spPr>
        <p:txBody>
          <a:bodyPr wrap="square" lIns="91440" tIns="45720" rIns="91440" bIns="45720">
            <a:spAutoFit/>
          </a:bodyPr>
          <a:lstStyle/>
          <a:p>
            <a:pPr algn="ctr"/>
            <a:r>
              <a:rPr lang="en-PH" sz="5000" b="1" dirty="0" err="1">
                <a:ln w="10160">
                  <a:solidFill>
                    <a:schemeClr val="bg1"/>
                  </a:solidFill>
                  <a:prstDash val="solid"/>
                </a:ln>
                <a:solidFill>
                  <a:srgbClr val="FFFFFF"/>
                </a:solidFill>
                <a:effectLst>
                  <a:outerShdw blurRad="38100" dist="22860" dir="5400000" algn="tl" rotWithShape="0">
                    <a:srgbClr val="000000">
                      <a:alpha val="30000"/>
                    </a:srgbClr>
                  </a:outerShdw>
                </a:effectLst>
              </a:rPr>
              <a:t>SPCES</a:t>
            </a: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 Virtual SLAC Matrix</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961496" y="517171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graphicFrame>
        <p:nvGraphicFramePr>
          <p:cNvPr id="3" name="Table 3">
            <a:extLst>
              <a:ext uri="{FF2B5EF4-FFF2-40B4-BE49-F238E27FC236}">
                <a16:creationId xmlns:a16="http://schemas.microsoft.com/office/drawing/2014/main" id="{7F530126-3C0F-49EC-B789-14CF5C67BC30}"/>
              </a:ext>
            </a:extLst>
          </p:cNvPr>
          <p:cNvGraphicFramePr>
            <a:graphicFrameLocks noGrp="1"/>
          </p:cNvGraphicFramePr>
          <p:nvPr>
            <p:extLst>
              <p:ext uri="{D42A27DB-BD31-4B8C-83A1-F6EECF244321}">
                <p14:modId xmlns:p14="http://schemas.microsoft.com/office/powerpoint/2010/main" val="1526977805"/>
              </p:ext>
            </p:extLst>
          </p:nvPr>
        </p:nvGraphicFramePr>
        <p:xfrm>
          <a:off x="3583858" y="1363743"/>
          <a:ext cx="7661394" cy="4104640"/>
        </p:xfrm>
        <a:graphic>
          <a:graphicData uri="http://schemas.openxmlformats.org/drawingml/2006/table">
            <a:tbl>
              <a:tblPr firstRow="1" bandRow="1">
                <a:tableStyleId>{5940675A-B579-460E-94D1-54222C63F5DA}</a:tableStyleId>
              </a:tblPr>
              <a:tblGrid>
                <a:gridCol w="1386348">
                  <a:extLst>
                    <a:ext uri="{9D8B030D-6E8A-4147-A177-3AD203B41FA5}">
                      <a16:colId xmlns:a16="http://schemas.microsoft.com/office/drawing/2014/main" val="573283468"/>
                    </a:ext>
                  </a:extLst>
                </a:gridCol>
                <a:gridCol w="2521975">
                  <a:extLst>
                    <a:ext uri="{9D8B030D-6E8A-4147-A177-3AD203B41FA5}">
                      <a16:colId xmlns:a16="http://schemas.microsoft.com/office/drawing/2014/main" val="1082811386"/>
                    </a:ext>
                  </a:extLst>
                </a:gridCol>
                <a:gridCol w="3753071">
                  <a:extLst>
                    <a:ext uri="{9D8B030D-6E8A-4147-A177-3AD203B41FA5}">
                      <a16:colId xmlns:a16="http://schemas.microsoft.com/office/drawing/2014/main" val="563097025"/>
                    </a:ext>
                  </a:extLst>
                </a:gridCol>
              </a:tblGrid>
              <a:tr h="370840">
                <a:tc>
                  <a:txBody>
                    <a:bodyPr/>
                    <a:lstStyle/>
                    <a:p>
                      <a:pPr algn="ctr"/>
                      <a:r>
                        <a:rPr lang="en-PH" dirty="0">
                          <a:solidFill>
                            <a:schemeClr val="bg1"/>
                          </a:solidFill>
                        </a:rPr>
                        <a:t>Time</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Activity</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Resource</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2905370533"/>
                  </a:ext>
                </a:extLst>
              </a:tr>
              <a:tr h="370840">
                <a:tc>
                  <a:txBody>
                    <a:bodyPr/>
                    <a:lstStyle/>
                    <a:p>
                      <a:pPr algn="ctr"/>
                      <a:r>
                        <a:rPr lang="en-PH" dirty="0">
                          <a:solidFill>
                            <a:schemeClr val="bg1"/>
                          </a:solidFill>
                        </a:rPr>
                        <a:t>1:00 – 1:20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Opening Program</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a:r>
                        <a:rPr lang="en-PH" dirty="0">
                          <a:solidFill>
                            <a:schemeClr val="bg1"/>
                          </a:solidFill>
                        </a:rPr>
                        <a:t>Moderator:  Mr. Ariston</a:t>
                      </a:r>
                    </a:p>
                    <a:p>
                      <a:pPr algn="l"/>
                      <a:r>
                        <a:rPr lang="en-PH" dirty="0">
                          <a:solidFill>
                            <a:schemeClr val="bg1"/>
                          </a:solidFill>
                        </a:rPr>
                        <a:t>Statement of Purpose: Mrs. Gala</a:t>
                      </a:r>
                    </a:p>
                    <a:p>
                      <a:pPr algn="l"/>
                      <a:r>
                        <a:rPr lang="en-PH" dirty="0">
                          <a:solidFill>
                            <a:schemeClr val="bg1"/>
                          </a:solidFill>
                        </a:rPr>
                        <a:t>Checking of Attendance: Mrs. </a:t>
                      </a:r>
                      <a:r>
                        <a:rPr lang="en-PH" dirty="0" err="1">
                          <a:solidFill>
                            <a:schemeClr val="bg1"/>
                          </a:solidFill>
                        </a:rPr>
                        <a:t>Ritardo</a:t>
                      </a:r>
                      <a:endParaRPr lang="en-PH" dirty="0">
                        <a:solidFill>
                          <a:schemeClr val="bg1"/>
                        </a:solidFill>
                      </a:endParaRPr>
                    </a:p>
                    <a:p>
                      <a:pPr algn="l"/>
                      <a:r>
                        <a:rPr lang="en-PH" dirty="0">
                          <a:solidFill>
                            <a:schemeClr val="bg1"/>
                          </a:solidFill>
                        </a:rPr>
                        <a:t>Hose Roles: Mrs. </a:t>
                      </a:r>
                      <a:r>
                        <a:rPr lang="en-PH" dirty="0" err="1">
                          <a:solidFill>
                            <a:schemeClr val="bg1"/>
                          </a:solidFill>
                        </a:rPr>
                        <a:t>Capuno</a:t>
                      </a:r>
                      <a:endParaRPr lang="en-PH" dirty="0">
                        <a:solidFill>
                          <a:schemeClr val="bg1"/>
                        </a:solidFill>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3614776432"/>
                  </a:ext>
                </a:extLst>
              </a:tr>
              <a:tr h="894080">
                <a:tc>
                  <a:txBody>
                    <a:bodyPr/>
                    <a:lstStyle/>
                    <a:p>
                      <a:pPr algn="ctr"/>
                      <a:r>
                        <a:rPr lang="en-PH" dirty="0">
                          <a:solidFill>
                            <a:schemeClr val="bg1"/>
                          </a:solidFill>
                        </a:rPr>
                        <a:t>1:20 – 1:40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All about Google Classroom</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rowSpan="3">
                  <a:txBody>
                    <a:bodyPr/>
                    <a:lstStyle/>
                    <a:p>
                      <a:pPr algn="ctr"/>
                      <a:endParaRPr lang="en-PH" dirty="0">
                        <a:solidFill>
                          <a:schemeClr val="bg1"/>
                        </a:solidFill>
                      </a:endParaRPr>
                    </a:p>
                    <a:p>
                      <a:pPr algn="ctr"/>
                      <a:endParaRPr lang="en-PH" dirty="0">
                        <a:solidFill>
                          <a:schemeClr val="bg1"/>
                        </a:solidFill>
                      </a:endParaRPr>
                    </a:p>
                    <a:p>
                      <a:pPr algn="ctr"/>
                      <a:r>
                        <a:rPr lang="en-PH" dirty="0">
                          <a:solidFill>
                            <a:schemeClr val="bg1"/>
                          </a:solidFill>
                        </a:rPr>
                        <a:t>Zandro V. Ariston</a:t>
                      </a:r>
                    </a:p>
                    <a:p>
                      <a:pPr algn="ctr"/>
                      <a:r>
                        <a:rPr lang="en-PH" dirty="0">
                          <a:solidFill>
                            <a:schemeClr val="bg1"/>
                          </a:solidFill>
                        </a:rPr>
                        <a:t>Resource Speaker</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2528538390"/>
                  </a:ext>
                </a:extLst>
              </a:tr>
              <a:tr h="370840">
                <a:tc>
                  <a:txBody>
                    <a:bodyPr/>
                    <a:lstStyle/>
                    <a:p>
                      <a:pPr algn="ctr"/>
                      <a:r>
                        <a:rPr lang="en-PH" dirty="0">
                          <a:solidFill>
                            <a:schemeClr val="bg1"/>
                          </a:solidFill>
                        </a:rPr>
                        <a:t>1:40  - 2:40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Exploring Google Classroom</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pPr algn="ctr"/>
                      <a:endParaRPr lang="en-PH" dirty="0">
                        <a:solidFill>
                          <a:schemeClr val="bg1"/>
                        </a:solidFill>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3843403934"/>
                  </a:ext>
                </a:extLst>
              </a:tr>
              <a:tr h="370840">
                <a:tc>
                  <a:txBody>
                    <a:bodyPr/>
                    <a:lstStyle/>
                    <a:p>
                      <a:pPr algn="ctr"/>
                      <a:r>
                        <a:rPr lang="en-PH" dirty="0">
                          <a:solidFill>
                            <a:schemeClr val="bg1"/>
                          </a:solidFill>
                        </a:rPr>
                        <a:t>2:40 – 3:00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Open Forum</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pPr algn="ctr"/>
                      <a:endParaRPr lang="en-PH" dirty="0">
                        <a:solidFill>
                          <a:schemeClr val="bg1"/>
                        </a:solidFill>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2041649"/>
                  </a:ext>
                </a:extLst>
              </a:tr>
              <a:tr h="370840">
                <a:tc>
                  <a:txBody>
                    <a:bodyPr/>
                    <a:lstStyle/>
                    <a:p>
                      <a:pPr algn="ctr"/>
                      <a:r>
                        <a:rPr lang="en-PH" dirty="0">
                          <a:solidFill>
                            <a:schemeClr val="bg1"/>
                          </a:solidFill>
                        </a:rPr>
                        <a:t>3:00 – 4:00</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PH" dirty="0">
                          <a:solidFill>
                            <a:schemeClr val="bg1"/>
                          </a:solidFill>
                        </a:rPr>
                        <a:t>Hands – on making  and submission of outputs</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endParaRPr lang="en-PH" sz="100" dirty="0">
                        <a:solidFill>
                          <a:schemeClr val="bg1"/>
                        </a:solidFill>
                      </a:endParaRPr>
                    </a:p>
                    <a:p>
                      <a:pPr algn="ctr"/>
                      <a:endParaRPr lang="en-PH" sz="100" dirty="0">
                        <a:solidFill>
                          <a:schemeClr val="bg1"/>
                        </a:solidFill>
                      </a:endParaRPr>
                    </a:p>
                    <a:p>
                      <a:pPr algn="ctr"/>
                      <a:endParaRPr lang="en-PH" sz="100" dirty="0">
                        <a:solidFill>
                          <a:schemeClr val="bg1"/>
                        </a:solidFill>
                      </a:endParaRPr>
                    </a:p>
                    <a:p>
                      <a:pPr algn="ctr"/>
                      <a:endParaRPr lang="en-PH" sz="100" dirty="0">
                        <a:solidFill>
                          <a:schemeClr val="bg1"/>
                        </a:solidFill>
                      </a:endParaRPr>
                    </a:p>
                    <a:p>
                      <a:pPr algn="ctr"/>
                      <a:endParaRPr lang="en-PH" sz="100" dirty="0">
                        <a:solidFill>
                          <a:schemeClr val="bg1"/>
                        </a:solidFill>
                      </a:endParaRPr>
                    </a:p>
                    <a:p>
                      <a:pPr algn="ctr"/>
                      <a:endParaRPr lang="en-PH" sz="100" dirty="0">
                        <a:solidFill>
                          <a:schemeClr val="bg1"/>
                        </a:solidFill>
                      </a:endParaRPr>
                    </a:p>
                    <a:p>
                      <a:pPr algn="ctr"/>
                      <a:endParaRPr lang="en-PH" sz="100" dirty="0">
                        <a:solidFill>
                          <a:schemeClr val="bg1"/>
                        </a:solidFill>
                      </a:endParaRPr>
                    </a:p>
                    <a:p>
                      <a:pPr algn="ctr"/>
                      <a:r>
                        <a:rPr lang="en-PH" dirty="0">
                          <a:solidFill>
                            <a:schemeClr val="bg1"/>
                          </a:solidFill>
                        </a:rPr>
                        <a:t>All participants</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397177888"/>
                  </a:ext>
                </a:extLst>
              </a:tr>
            </a:tbl>
          </a:graphicData>
        </a:graphic>
      </p:graphicFrame>
      <p:sp>
        <p:nvSpPr>
          <p:cNvPr id="13" name="Rectangle 12">
            <a:extLst>
              <a:ext uri="{FF2B5EF4-FFF2-40B4-BE49-F238E27FC236}">
                <a16:creationId xmlns:a16="http://schemas.microsoft.com/office/drawing/2014/main" id="{F3D7ACFD-6DF5-4DDD-AE5A-5F4E2E3AA1BE}"/>
              </a:ext>
            </a:extLst>
          </p:cNvPr>
          <p:cNvSpPr/>
          <p:nvPr/>
        </p:nvSpPr>
        <p:spPr>
          <a:xfrm>
            <a:off x="-233109" y="6225627"/>
            <a:ext cx="3993947" cy="769441"/>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Gala’s Group</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583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4199330" y="503001"/>
            <a:ext cx="5201161" cy="923330"/>
          </a:xfrm>
          <a:prstGeom prst="rect">
            <a:avLst/>
          </a:prstGeom>
          <a:noFill/>
        </p:spPr>
        <p:txBody>
          <a:bodyPr wrap="squar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Objectives:</a:t>
            </a:r>
          </a:p>
        </p:txBody>
      </p:sp>
      <p:sp>
        <p:nvSpPr>
          <p:cNvPr id="12" name="Rectangle 11">
            <a:extLst>
              <a:ext uri="{FF2B5EF4-FFF2-40B4-BE49-F238E27FC236}">
                <a16:creationId xmlns:a16="http://schemas.microsoft.com/office/drawing/2014/main" id="{FB2453EE-F4A7-45AB-8B7E-DD65021D118B}"/>
              </a:ext>
            </a:extLst>
          </p:cNvPr>
          <p:cNvSpPr/>
          <p:nvPr/>
        </p:nvSpPr>
        <p:spPr>
          <a:xfrm>
            <a:off x="2399713" y="1426331"/>
            <a:ext cx="8800394" cy="769441"/>
          </a:xfrm>
          <a:prstGeom prst="rect">
            <a:avLst/>
          </a:prstGeom>
          <a:noFill/>
        </p:spPr>
        <p:txBody>
          <a:bodyPr wrap="square" lIns="91440" tIns="45720" rIns="91440" bIns="45720">
            <a:spAutoFit/>
          </a:bodyPr>
          <a:lstStyle/>
          <a:p>
            <a:pPr algn="ctr"/>
            <a:r>
              <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 Identify what is Googl</a:t>
            </a:r>
            <a:r>
              <a:rPr lang="en-US"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e Classroom.</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6D83408D-02A4-4E92-B424-C00608F713FC}"/>
              </a:ext>
            </a:extLst>
          </p:cNvPr>
          <p:cNvSpPr/>
          <p:nvPr/>
        </p:nvSpPr>
        <p:spPr>
          <a:xfrm>
            <a:off x="1391069" y="1956543"/>
            <a:ext cx="8800394" cy="769441"/>
          </a:xfrm>
          <a:prstGeom prst="rect">
            <a:avLst/>
          </a:prstGeom>
          <a:noFill/>
        </p:spPr>
        <p:txBody>
          <a:bodyPr wrap="square" lIns="91440" tIns="45720" rIns="91440" bIns="45720">
            <a:spAutoFit/>
          </a:bodyPr>
          <a:lstStyle/>
          <a:p>
            <a:pPr algn="ctr"/>
            <a:r>
              <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 Create  Googl</a:t>
            </a:r>
            <a:r>
              <a:rPr lang="en-US"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e Classroom.</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CC3C3BAD-26BC-4848-98AE-D00394242FE0}"/>
              </a:ext>
            </a:extLst>
          </p:cNvPr>
          <p:cNvSpPr/>
          <p:nvPr/>
        </p:nvSpPr>
        <p:spPr>
          <a:xfrm>
            <a:off x="2279171" y="2500691"/>
            <a:ext cx="9416958" cy="769441"/>
          </a:xfrm>
          <a:prstGeom prst="rect">
            <a:avLst/>
          </a:prstGeom>
          <a:noFill/>
        </p:spPr>
        <p:txBody>
          <a:bodyPr wrap="square" lIns="91440" tIns="45720" rIns="91440" bIns="45720">
            <a:spAutoFit/>
          </a:bodyPr>
          <a:lstStyle/>
          <a:p>
            <a:pPr algn="ctr"/>
            <a:r>
              <a:rPr lang="en-US"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 Add students in a Google Classroom.</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
        <p:nvSpPr>
          <p:cNvPr id="25" name="Rectangle 24">
            <a:extLst>
              <a:ext uri="{FF2B5EF4-FFF2-40B4-BE49-F238E27FC236}">
                <a16:creationId xmlns:a16="http://schemas.microsoft.com/office/drawing/2014/main" id="{565853E2-EC44-4891-9D17-AE7CF07EF379}"/>
              </a:ext>
            </a:extLst>
          </p:cNvPr>
          <p:cNvSpPr/>
          <p:nvPr/>
        </p:nvSpPr>
        <p:spPr>
          <a:xfrm>
            <a:off x="2402003" y="3057741"/>
            <a:ext cx="9022854" cy="1446550"/>
          </a:xfrm>
          <a:prstGeom prst="rect">
            <a:avLst/>
          </a:prstGeom>
          <a:noFill/>
        </p:spPr>
        <p:txBody>
          <a:bodyPr wrap="square" lIns="91440" tIns="45720" rIns="91440" bIns="45720">
            <a:spAutoFit/>
          </a:bodyPr>
          <a:lstStyle/>
          <a:p>
            <a:pPr marL="1350963" indent="-1350963"/>
            <a:r>
              <a:rPr lang="en-US"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 Set assignment/s to the students in a Google Classroom.</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514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3275668" y="470844"/>
            <a:ext cx="8306865" cy="923330"/>
          </a:xfrm>
          <a:prstGeom prst="rect">
            <a:avLst/>
          </a:prstGeom>
          <a:noFill/>
        </p:spPr>
        <p:txBody>
          <a:bodyPr wrap="squar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What is Google Classroom</a:t>
            </a:r>
          </a:p>
        </p:txBody>
      </p:sp>
      <p:sp>
        <p:nvSpPr>
          <p:cNvPr id="12" name="Rectangle 11">
            <a:extLst>
              <a:ext uri="{FF2B5EF4-FFF2-40B4-BE49-F238E27FC236}">
                <a16:creationId xmlns:a16="http://schemas.microsoft.com/office/drawing/2014/main" id="{FB2453EE-F4A7-45AB-8B7E-DD65021D118B}"/>
              </a:ext>
            </a:extLst>
          </p:cNvPr>
          <p:cNvSpPr/>
          <p:nvPr/>
        </p:nvSpPr>
        <p:spPr>
          <a:xfrm>
            <a:off x="2399713" y="1426331"/>
            <a:ext cx="8800394" cy="2800767"/>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It is a suite of online tools that allows teachers to set assignments, have work submitted by students, to mark, and to return graded papers. </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32954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3275668" y="470844"/>
            <a:ext cx="8306865" cy="923330"/>
          </a:xfrm>
          <a:prstGeom prst="rect">
            <a:avLst/>
          </a:prstGeom>
          <a:noFill/>
        </p:spPr>
        <p:txBody>
          <a:bodyPr wrap="squar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What is Google Classroom</a:t>
            </a:r>
          </a:p>
        </p:txBody>
      </p:sp>
      <p:sp>
        <p:nvSpPr>
          <p:cNvPr id="12" name="Rectangle 11">
            <a:extLst>
              <a:ext uri="{FF2B5EF4-FFF2-40B4-BE49-F238E27FC236}">
                <a16:creationId xmlns:a16="http://schemas.microsoft.com/office/drawing/2014/main" id="{FB2453EE-F4A7-45AB-8B7E-DD65021D118B}"/>
              </a:ext>
            </a:extLst>
          </p:cNvPr>
          <p:cNvSpPr/>
          <p:nvPr/>
        </p:nvSpPr>
        <p:spPr>
          <a:xfrm>
            <a:off x="2467953" y="1372446"/>
            <a:ext cx="8800394" cy="3477875"/>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it has a wider use as teachers quickly implement paperless instruction. Classrooms works with Google Docs, Sheets, Slides, Sites, Earth, Calendar, and Gmail.</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398724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1951622" y="539084"/>
            <a:ext cx="10235820" cy="861774"/>
          </a:xfrm>
          <a:prstGeom prst="rect">
            <a:avLst/>
          </a:prstGeom>
          <a:noFill/>
        </p:spPr>
        <p:txBody>
          <a:bodyPr wrap="square" lIns="91440" tIns="45720" rIns="91440" bIns="45720">
            <a:spAutoFit/>
          </a:bodyPr>
          <a:lstStyle/>
          <a:p>
            <a:pPr algn="ct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What does Google Classroom cost?</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FB2453EE-F4A7-45AB-8B7E-DD65021D118B}"/>
              </a:ext>
            </a:extLst>
          </p:cNvPr>
          <p:cNvSpPr/>
          <p:nvPr/>
        </p:nvSpPr>
        <p:spPr>
          <a:xfrm>
            <a:off x="2399713" y="1330795"/>
            <a:ext cx="8938176" cy="3477875"/>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Google Classroom is free to use. All the apps that work with the service are already free-to-use Google tools, and Classroom simply conglomerates it all into a centralized place. </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5144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1951622" y="539084"/>
            <a:ext cx="10235820" cy="861774"/>
          </a:xfrm>
          <a:prstGeom prst="rect">
            <a:avLst/>
          </a:prstGeom>
          <a:noFill/>
        </p:spPr>
        <p:txBody>
          <a:bodyPr wrap="square" lIns="91440" tIns="45720" rIns="91440" bIns="45720">
            <a:spAutoFit/>
          </a:bodyPr>
          <a:lstStyle/>
          <a:p>
            <a:pPr algn="ct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What does Google Classroom cost?</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FB2453EE-F4A7-45AB-8B7E-DD65021D118B}"/>
              </a:ext>
            </a:extLst>
          </p:cNvPr>
          <p:cNvSpPr/>
          <p:nvPr/>
        </p:nvSpPr>
        <p:spPr>
          <a:xfrm>
            <a:off x="2399713" y="1207963"/>
            <a:ext cx="8938176" cy="3785652"/>
          </a:xfrm>
          <a:prstGeom prst="rect">
            <a:avLst/>
          </a:prstGeom>
          <a:noFill/>
        </p:spPr>
        <p:txBody>
          <a:bodyPr wrap="square" lIns="91440" tIns="45720" rIns="91440" bIns="45720">
            <a:spAutoFit/>
          </a:bodyPr>
          <a:lstStyle/>
          <a:p>
            <a:pPr algn="ctr"/>
            <a:r>
              <a:rPr lang="en-PH" sz="4000" b="1" dirty="0">
                <a:ln w="10160">
                  <a:solidFill>
                    <a:schemeClr val="bg1"/>
                  </a:solidFill>
                  <a:prstDash val="solid"/>
                </a:ln>
                <a:solidFill>
                  <a:srgbClr val="FFFFFF"/>
                </a:solidFill>
                <a:effectLst>
                  <a:outerShdw blurRad="38100" dist="22860" dir="5400000" algn="tl" rotWithShape="0">
                    <a:srgbClr val="000000">
                      <a:alpha val="30000"/>
                    </a:srgbClr>
                  </a:outerShdw>
                </a:effectLst>
              </a:rPr>
              <a:t>An education institution will need to sign-up for the service in order to add all its students and teachers. This is to make sure security is as tight as possible so no outsiders gain access to the information or students involved.</a:t>
            </a:r>
            <a:endParaRPr lang="en-US" sz="4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41115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1951622" y="539084"/>
            <a:ext cx="10235820" cy="861774"/>
          </a:xfrm>
          <a:prstGeom prst="rect">
            <a:avLst/>
          </a:prstGeom>
          <a:noFill/>
        </p:spPr>
        <p:txBody>
          <a:bodyPr wrap="square" lIns="91440" tIns="45720" rIns="91440" bIns="45720">
            <a:spAutoFit/>
          </a:bodyPr>
          <a:lstStyle/>
          <a:p>
            <a:pPr algn="ct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What does Google Classroom cost?</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FB2453EE-F4A7-45AB-8B7E-DD65021D118B}"/>
              </a:ext>
            </a:extLst>
          </p:cNvPr>
          <p:cNvSpPr/>
          <p:nvPr/>
        </p:nvSpPr>
        <p:spPr>
          <a:xfrm>
            <a:off x="2491260" y="1476584"/>
            <a:ext cx="8938176" cy="3170099"/>
          </a:xfrm>
          <a:prstGeom prst="rect">
            <a:avLst/>
          </a:prstGeom>
          <a:noFill/>
        </p:spPr>
        <p:txBody>
          <a:bodyPr wrap="square" lIns="91440" tIns="45720" rIns="91440" bIns="45720">
            <a:spAutoFit/>
          </a:bodyPr>
          <a:lstStyle/>
          <a:p>
            <a:pPr algn="ctr"/>
            <a:r>
              <a:rPr lang="en-PH" sz="4000" b="1" dirty="0">
                <a:ln w="10160">
                  <a:solidFill>
                    <a:schemeClr val="bg1"/>
                  </a:solidFill>
                  <a:prstDash val="solid"/>
                </a:ln>
                <a:solidFill>
                  <a:srgbClr val="FFFFFF"/>
                </a:solidFill>
                <a:effectLst>
                  <a:outerShdw blurRad="38100" dist="22860" dir="5400000" algn="tl" rotWithShape="0">
                    <a:srgbClr val="000000">
                      <a:alpha val="30000"/>
                    </a:srgbClr>
                  </a:outerShdw>
                </a:effectLst>
              </a:rPr>
              <a:t>Google does not scan any of the data, nor does it use that for advertising. There are no advertisements within Google Classroom or the Google Workspace for Education platform at large.</a:t>
            </a:r>
            <a:endParaRPr lang="en-US" sz="4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162131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2620370" y="539084"/>
            <a:ext cx="9580720" cy="861774"/>
          </a:xfrm>
          <a:prstGeom prst="rect">
            <a:avLst/>
          </a:prstGeom>
          <a:noFill/>
        </p:spPr>
        <p:txBody>
          <a:bodyPr wrap="square" lIns="91440" tIns="45720" rIns="91440" bIns="45720">
            <a:spAutoFit/>
          </a:bodyPr>
          <a:lstStyle/>
          <a:p>
            <a:pPr algn="ct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Google Classroom assignments</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FB2453EE-F4A7-45AB-8B7E-DD65021D118B}"/>
              </a:ext>
            </a:extLst>
          </p:cNvPr>
          <p:cNvSpPr/>
          <p:nvPr/>
        </p:nvSpPr>
        <p:spPr>
          <a:xfrm>
            <a:off x="2248491" y="1358091"/>
            <a:ext cx="9580720" cy="3477875"/>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A teacher is able to set assignments and then upload documents that explain what is required for completion, and also provide extra information and a place for students to actually work.</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16558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D43A-9F16-4B65-A992-FFBBF6F2E3A1}"/>
              </a:ext>
            </a:extLst>
          </p:cNvPr>
          <p:cNvPicPr>
            <a:picLocks noChangeAspect="1"/>
          </p:cNvPicPr>
          <p:nvPr/>
        </p:nvPicPr>
        <p:blipFill rotWithShape="1">
          <a:blip r:embed="rId2"/>
          <a:srcRect l="3265"/>
          <a:stretch/>
        </p:blipFill>
        <p:spPr>
          <a:xfrm>
            <a:off x="-1" y="0"/>
            <a:ext cx="12192001" cy="6858000"/>
          </a:xfrm>
          <a:prstGeom prst="rect">
            <a:avLst/>
          </a:prstGeom>
        </p:spPr>
      </p:pic>
      <p:pic>
        <p:nvPicPr>
          <p:cNvPr id="14" name="Picture 13">
            <a:extLst>
              <a:ext uri="{FF2B5EF4-FFF2-40B4-BE49-F238E27FC236}">
                <a16:creationId xmlns:a16="http://schemas.microsoft.com/office/drawing/2014/main" id="{25B7EDEA-A070-4BEA-BF75-774A4DB667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 b="100000" l="0" r="100000"/>
                    </a14:imgEffect>
                  </a14:imgLayer>
                </a14:imgProps>
              </a:ext>
              <a:ext uri="{28A0092B-C50C-407E-A947-70E740481C1C}">
                <a14:useLocalDpi xmlns:a14="http://schemas.microsoft.com/office/drawing/2010/main" val="0"/>
              </a:ext>
            </a:extLst>
          </a:blip>
          <a:srcRect l="-196" t="6899" b="7217"/>
          <a:stretch/>
        </p:blipFill>
        <p:spPr>
          <a:xfrm>
            <a:off x="-1" y="1452231"/>
            <a:ext cx="2162420" cy="2604304"/>
          </a:xfrm>
          <a:prstGeom prst="rect">
            <a:avLst/>
          </a:prstGeom>
        </p:spPr>
      </p:pic>
      <p:pic>
        <p:nvPicPr>
          <p:cNvPr id="9" name="Picture 8">
            <a:extLst>
              <a:ext uri="{FF2B5EF4-FFF2-40B4-BE49-F238E27FC236}">
                <a16:creationId xmlns:a16="http://schemas.microsoft.com/office/drawing/2014/main" id="{FEE18BB3-51EB-42BF-99E6-3C0BC9052609}"/>
              </a:ext>
            </a:extLst>
          </p:cNvPr>
          <p:cNvPicPr>
            <a:picLocks noChangeAspect="1"/>
          </p:cNvPicPr>
          <p:nvPr/>
        </p:nvPicPr>
        <p:blipFill rotWithShape="1">
          <a:blip r:embed="rId5">
            <a:extLst>
              <a:ext uri="{28A0092B-C50C-407E-A947-70E740481C1C}">
                <a14:useLocalDpi xmlns:a14="http://schemas.microsoft.com/office/drawing/2010/main" val="0"/>
              </a:ext>
            </a:extLst>
          </a:blip>
          <a:srcRect r="61088"/>
          <a:stretch/>
        </p:blipFill>
        <p:spPr>
          <a:xfrm>
            <a:off x="2162419" y="505595"/>
            <a:ext cx="1113249" cy="1144381"/>
          </a:xfrm>
          <a:prstGeom prst="rect">
            <a:avLst/>
          </a:prstGeom>
        </p:spPr>
      </p:pic>
      <p:sp>
        <p:nvSpPr>
          <p:cNvPr id="11" name="Rectangle 10">
            <a:extLst>
              <a:ext uri="{FF2B5EF4-FFF2-40B4-BE49-F238E27FC236}">
                <a16:creationId xmlns:a16="http://schemas.microsoft.com/office/drawing/2014/main" id="{12EAAE0C-4113-402D-871F-9D96AC99694C}"/>
              </a:ext>
            </a:extLst>
          </p:cNvPr>
          <p:cNvSpPr/>
          <p:nvPr/>
        </p:nvSpPr>
        <p:spPr>
          <a:xfrm>
            <a:off x="2347414" y="539084"/>
            <a:ext cx="9580720" cy="861774"/>
          </a:xfrm>
          <a:prstGeom prst="rect">
            <a:avLst/>
          </a:prstGeom>
          <a:noFill/>
        </p:spPr>
        <p:txBody>
          <a:bodyPr wrap="square" lIns="91440" tIns="45720" rIns="91440" bIns="45720">
            <a:spAutoFit/>
          </a:bodyPr>
          <a:lstStyle/>
          <a:p>
            <a:pPr algn="ctr"/>
            <a:r>
              <a:rPr lang="en-PH" sz="5000" b="1" dirty="0">
                <a:ln w="10160">
                  <a:solidFill>
                    <a:schemeClr val="bg1"/>
                  </a:solidFill>
                  <a:prstDash val="solid"/>
                </a:ln>
                <a:solidFill>
                  <a:srgbClr val="FFFFFF"/>
                </a:solidFill>
                <a:effectLst>
                  <a:outerShdw blurRad="38100" dist="22860" dir="5400000" algn="tl" rotWithShape="0">
                    <a:srgbClr val="000000">
                      <a:alpha val="30000"/>
                    </a:srgbClr>
                  </a:outerShdw>
                </a:effectLst>
              </a:rPr>
              <a:t>Google Classroom announcements</a:t>
            </a:r>
            <a:endParaRPr lang="en-US" sz="50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FB2453EE-F4A7-45AB-8B7E-DD65021D118B}"/>
              </a:ext>
            </a:extLst>
          </p:cNvPr>
          <p:cNvSpPr/>
          <p:nvPr/>
        </p:nvSpPr>
        <p:spPr>
          <a:xfrm>
            <a:off x="2193899" y="1358091"/>
            <a:ext cx="9570470" cy="3477875"/>
          </a:xfrm>
          <a:prstGeom prst="rect">
            <a:avLst/>
          </a:prstGeom>
          <a:noFill/>
        </p:spPr>
        <p:txBody>
          <a:bodyPr wrap="square" lIns="91440" tIns="45720" rIns="91440" bIns="45720">
            <a:spAutoFit/>
          </a:bodyPr>
          <a:lstStyle/>
          <a:p>
            <a:pPr algn="ctr"/>
            <a:r>
              <a:rPr lang="en-PH" sz="4400" b="1" dirty="0">
                <a:ln w="10160">
                  <a:solidFill>
                    <a:schemeClr val="bg1"/>
                  </a:solidFill>
                  <a:prstDash val="solid"/>
                </a:ln>
                <a:solidFill>
                  <a:srgbClr val="FFFFFF"/>
                </a:solidFill>
                <a:effectLst>
                  <a:outerShdw blurRad="38100" dist="22860" dir="5400000" algn="tl" rotWithShape="0">
                    <a:srgbClr val="000000">
                      <a:alpha val="30000"/>
                    </a:srgbClr>
                  </a:outerShdw>
                </a:effectLst>
              </a:rPr>
              <a:t>Teachers can make announcements that go out to the entire class. A message can also be sent out as an email so that. Or it can be sent to individuals who it applies to specifically</a:t>
            </a:r>
            <a:endParaRPr lang="en-US" sz="4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2" name="Group 21">
            <a:extLst>
              <a:ext uri="{FF2B5EF4-FFF2-40B4-BE49-F238E27FC236}">
                <a16:creationId xmlns:a16="http://schemas.microsoft.com/office/drawing/2014/main" id="{A756A614-2AE6-4F60-86A0-F706B26F4B63}"/>
              </a:ext>
            </a:extLst>
          </p:cNvPr>
          <p:cNvGrpSpPr/>
          <p:nvPr/>
        </p:nvGrpSpPr>
        <p:grpSpPr>
          <a:xfrm>
            <a:off x="735660" y="4646683"/>
            <a:ext cx="1324489" cy="1239684"/>
            <a:chOff x="9456581" y="4632047"/>
            <a:chExt cx="1324489" cy="1239684"/>
          </a:xfrm>
        </p:grpSpPr>
        <p:sp>
          <p:nvSpPr>
            <p:cNvPr id="23" name="Oval 22">
              <a:extLst>
                <a:ext uri="{FF2B5EF4-FFF2-40B4-BE49-F238E27FC236}">
                  <a16:creationId xmlns:a16="http://schemas.microsoft.com/office/drawing/2014/main" id="{9C431CD3-C397-4A72-A39B-F34CAB27C050}"/>
                </a:ext>
              </a:extLst>
            </p:cNvPr>
            <p:cNvSpPr/>
            <p:nvPr/>
          </p:nvSpPr>
          <p:spPr>
            <a:xfrm>
              <a:off x="9456581" y="4632047"/>
              <a:ext cx="1324489" cy="1239684"/>
            </a:xfrm>
            <a:prstGeom prst="ellipse">
              <a:avLst/>
            </a:prstGeom>
            <a:solidFill>
              <a:schemeClr val="bg1"/>
            </a:solidFill>
            <a:ln>
              <a:solidFill>
                <a:schemeClr val="bg1"/>
              </a:solidFill>
            </a:ln>
            <a:scene3d>
              <a:camera prst="orthographicFront"/>
              <a:lightRig rig="flood" dir="t"/>
            </a:scene3d>
            <a:sp3d extrusionH="635000" contourW="63500">
              <a:bevelT w="127000" h="508000" prst="divot"/>
              <a:bevelB w="127000" h="127000" prst="divot"/>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n>
                  <a:solidFill>
                    <a:schemeClr val="bg1"/>
                  </a:solidFill>
                </a:ln>
              </a:endParaRPr>
            </a:p>
          </p:txBody>
        </p:sp>
        <p:pic>
          <p:nvPicPr>
            <p:cNvPr id="24" name="Picture 23">
              <a:extLst>
                <a:ext uri="{FF2B5EF4-FFF2-40B4-BE49-F238E27FC236}">
                  <a16:creationId xmlns:a16="http://schemas.microsoft.com/office/drawing/2014/main" id="{9716C836-4C2D-4D82-B4EF-9A240A794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5032" y="4742469"/>
              <a:ext cx="1073917" cy="1003011"/>
            </a:xfrm>
            <a:prstGeom prst="rect">
              <a:avLst/>
            </a:prstGeom>
          </p:spPr>
        </p:pic>
      </p:grpSp>
    </p:spTree>
    <p:extLst>
      <p:ext uri="{BB962C8B-B14F-4D97-AF65-F5344CB8AC3E}">
        <p14:creationId xmlns:p14="http://schemas.microsoft.com/office/powerpoint/2010/main" val="18909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401</Words>
  <Application>Microsoft Office PowerPoint</Application>
  <PresentationFormat>Widescreen</PresentationFormat>
  <Paragraphs>55</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dc:title>
  <dc:creator>Zandro Ariston</dc:creator>
  <cp:lastModifiedBy>Zandro Ariston</cp:lastModifiedBy>
  <cp:revision>6</cp:revision>
  <dcterms:created xsi:type="dcterms:W3CDTF">2021-10-28T23:33:28Z</dcterms:created>
  <dcterms:modified xsi:type="dcterms:W3CDTF">2021-10-29T02:50:25Z</dcterms:modified>
</cp:coreProperties>
</file>